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97" r:id="rId1"/>
  </p:sldMasterIdLst>
  <p:notesMasterIdLst>
    <p:notesMasterId r:id="rId6"/>
  </p:notesMasterIdLst>
  <p:sldIdLst>
    <p:sldId id="373" r:id="rId2"/>
    <p:sldId id="376" r:id="rId3"/>
    <p:sldId id="375" r:id="rId4"/>
    <p:sldId id="374" r:id="rId5"/>
  </p:sldIdLst>
  <p:sldSz cx="9144000" cy="6858000" type="screen4x3"/>
  <p:notesSz cx="6854825" cy="9750425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CC99"/>
    <a:srgbClr val="FF6600"/>
    <a:srgbClr val="FF9933"/>
    <a:srgbClr val="E2AC00"/>
    <a:srgbClr val="003300"/>
    <a:srgbClr val="FF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8" autoAdjust="0"/>
    <p:restoredTop sz="94607" autoAdjust="0"/>
  </p:normalViewPr>
  <p:slideViewPr>
    <p:cSldViewPr>
      <p:cViewPr varScale="1">
        <p:scale>
          <a:sx n="104" d="100"/>
          <a:sy n="104" d="100"/>
        </p:scale>
        <p:origin x="165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A6C697-A5CE-4D48-A18A-FEC4D133914C}" type="datetimeFigureOut">
              <a:rPr lang="it-IT"/>
              <a:pPr>
                <a:defRPr/>
              </a:pPr>
              <a:t>31/10/2020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31838"/>
            <a:ext cx="4873625" cy="36560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630738"/>
            <a:ext cx="5483225" cy="4387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3025" y="9261475"/>
            <a:ext cx="2970213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DF17BA6-F4CF-4498-B9A4-09842DD72D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9629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469E-84AC-4896-A30A-A6D70282D3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40B4-4E33-446C-A153-9A9ADB98D6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423F-E5DE-40B2-9E2C-DF53181FED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7B475-6232-4248-B29A-DB310DC2EE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81E4-E813-45B9-9CCF-5D2A5DC6E3E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2EF4D-302A-450A-A59A-483B662F5CC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1E747-531F-473D-A182-7EAAB1A561B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59E3-9922-409A-9BDC-0596129DCF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14159-0C39-4063-B8DC-86E33A91D12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615AB-81E3-474C-A463-68532EBB4A9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FC6A4-4FA9-4854-93C7-62D93985EC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4F15D6-9406-4519-9D3A-9F8C535489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SBLOCCA%20CANTIERI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ARTICOLO%2094BIS.pdf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decreto-30-aprile-2020-mit---allegato-a%20(1).pdf" TargetMode="External"/><Relationship Id="rId13" Type="http://schemas.openxmlformats.org/officeDocument/2006/relationships/image" Target="../media/image3.jpeg"/><Relationship Id="rId3" Type="http://schemas.openxmlformats.org/officeDocument/2006/relationships/hyperlink" Target="Allegato%20A%20al%20DDG%20189.PDF" TargetMode="External"/><Relationship Id="rId7" Type="http://schemas.openxmlformats.org/officeDocument/2006/relationships/hyperlink" Target="Allegato%20A%20al%20DDG%208.PDF" TargetMode="External"/><Relationship Id="rId12" Type="http://schemas.openxmlformats.org/officeDocument/2006/relationships/image" Target="../media/image2.png"/><Relationship Id="rId2" Type="http://schemas.openxmlformats.org/officeDocument/2006/relationships/hyperlink" Target="DDG%20189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DDG%208.PDF" TargetMode="External"/><Relationship Id="rId11" Type="http://schemas.openxmlformats.org/officeDocument/2006/relationships/image" Target="../media/image1.jpeg"/><Relationship Id="rId5" Type="http://schemas.openxmlformats.org/officeDocument/2006/relationships/hyperlink" Target="Legge-%20156%202019-Gazzetta.pdf" TargetMode="External"/><Relationship Id="rId10" Type="http://schemas.openxmlformats.org/officeDocument/2006/relationships/hyperlink" Target="Allegato%20A)%20DDG%20344%20(1).pdf" TargetMode="External"/><Relationship Id="rId4" Type="http://schemas.openxmlformats.org/officeDocument/2006/relationships/hyperlink" Target="NOTE%20SUL%20%20DDG%20189.PDF" TargetMode="External"/><Relationship Id="rId9" Type="http://schemas.openxmlformats.org/officeDocument/2006/relationships/hyperlink" Target="Decreto%20n.%20344.pdf" TargetMode="External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144463" y="6669088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/>
        </p:nvCxnSpPr>
        <p:spPr>
          <a:xfrm flipV="1">
            <a:off x="144463" y="6524625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Documents and Settings\Mario\Desktop\LOGO_ORD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00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dic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5572" y="65070"/>
            <a:ext cx="1087425" cy="1288018"/>
          </a:xfrm>
          <a:prstGeom prst="rect">
            <a:avLst/>
          </a:prstGeom>
          <a:noFill/>
        </p:spPr>
      </p:pic>
      <p:pic>
        <p:nvPicPr>
          <p:cNvPr id="11" name="Picture 3" descr="F:\diee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0615" y="219008"/>
            <a:ext cx="1000132" cy="1064361"/>
          </a:xfrm>
          <a:prstGeom prst="rect">
            <a:avLst/>
          </a:prstGeom>
          <a:noFill/>
        </p:spPr>
      </p:pic>
      <p:cxnSp>
        <p:nvCxnSpPr>
          <p:cNvPr id="12" name="Connettore 1 11"/>
          <p:cNvCxnSpPr/>
          <p:nvPr/>
        </p:nvCxnSpPr>
        <p:spPr>
          <a:xfrm>
            <a:off x="142844" y="1500174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6"/>
          <p:cNvSpPr txBox="1">
            <a:spLocks noChangeArrowheads="1"/>
          </p:cNvSpPr>
          <p:nvPr/>
        </p:nvSpPr>
        <p:spPr bwMode="auto">
          <a:xfrm>
            <a:off x="-32" y="1881175"/>
            <a:ext cx="91440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Verdana" pitchFamily="34" charset="0"/>
                <a:cs typeface="Arial" pitchFamily="34" charset="0"/>
              </a:rPr>
              <a:t>Ordine degli Ingegneri della Provincia di Catania</a:t>
            </a:r>
          </a:p>
          <a:p>
            <a:pPr algn="ctr">
              <a:defRPr/>
            </a:pPr>
            <a:endParaRPr lang="it-IT" sz="2800" b="1" dirty="0">
              <a:latin typeface="+mn-lt"/>
              <a:ea typeface="Verdana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it-IT" sz="2800" b="1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Incontri di preparazione agli esami di abilitazione </a:t>
            </a:r>
          </a:p>
          <a:p>
            <a:pPr algn="ctr">
              <a:defRPr/>
            </a:pPr>
            <a:r>
              <a:rPr lang="it-IT" sz="2800" b="1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2^ Sessione 2020</a:t>
            </a:r>
          </a:p>
          <a:p>
            <a:pPr algn="ctr">
              <a:defRPr/>
            </a:pPr>
            <a:endParaRPr lang="it-IT" sz="2800" b="1" dirty="0">
              <a:solidFill>
                <a:srgbClr val="00B05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it-IT" sz="2800" b="1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</a:rPr>
              <a:t>STRUTTURE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-32" y="4711713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002060"/>
                </a:solidFill>
                <a:latin typeface="+mn-lt"/>
                <a:ea typeface="Verdana" pitchFamily="34" charset="0"/>
                <a:cs typeface="Verdana" pitchFamily="34" charset="0"/>
              </a:rPr>
              <a:t>30 Ottobre 2020</a:t>
            </a:r>
          </a:p>
          <a:p>
            <a:pPr algn="ctr">
              <a:defRPr/>
            </a:pPr>
            <a:endParaRPr lang="it-IT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429388" y="5805265"/>
            <a:ext cx="25717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dirty="0">
                <a:solidFill>
                  <a:srgbClr val="002060"/>
                </a:solidFill>
                <a:latin typeface="+mn-lt"/>
                <a:ea typeface="Verdana" pitchFamily="34" charset="0"/>
                <a:cs typeface="Verdana" pitchFamily="34" charset="0"/>
              </a:rPr>
              <a:t>Relatore:</a:t>
            </a:r>
          </a:p>
          <a:p>
            <a:pPr>
              <a:defRPr/>
            </a:pPr>
            <a:r>
              <a:rPr lang="it-IT" sz="2000" dirty="0">
                <a:solidFill>
                  <a:srgbClr val="002060"/>
                </a:solidFill>
                <a:latin typeface="+mn-lt"/>
                <a:ea typeface="Verdana" pitchFamily="34" charset="0"/>
                <a:cs typeface="Verdana" pitchFamily="34" charset="0"/>
              </a:rPr>
              <a:t>Alfio </a:t>
            </a:r>
            <a:r>
              <a:rPr lang="it-IT" sz="2000" dirty="0" err="1">
                <a:solidFill>
                  <a:srgbClr val="002060"/>
                </a:solidFill>
                <a:latin typeface="+mn-lt"/>
                <a:ea typeface="Verdana" pitchFamily="34" charset="0"/>
                <a:cs typeface="Verdana" pitchFamily="34" charset="0"/>
              </a:rPr>
              <a:t>Torrisi</a:t>
            </a:r>
            <a:endParaRPr lang="it-IT" sz="2000" dirty="0">
              <a:solidFill>
                <a:srgbClr val="002060"/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algn="ctr">
              <a:defRPr/>
            </a:pPr>
            <a:endParaRPr lang="it-IT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23" name="Connettore 1 22"/>
          <p:cNvCxnSpPr/>
          <p:nvPr/>
        </p:nvCxnSpPr>
        <p:spPr>
          <a:xfrm flipV="1">
            <a:off x="142844" y="1643050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F339F4CC-E782-9B48-AEAA-4CAB1AFD91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00" y="145594"/>
            <a:ext cx="744124" cy="112697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144463" y="6669088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/>
        </p:nvCxnSpPr>
        <p:spPr>
          <a:xfrm flipV="1">
            <a:off x="144463" y="6524625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C:\Documents and Settings\Mario\Desktop\LOGO_ORD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00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dic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5572" y="65070"/>
            <a:ext cx="1087425" cy="1288018"/>
          </a:xfrm>
          <a:prstGeom prst="rect">
            <a:avLst/>
          </a:prstGeom>
          <a:noFill/>
        </p:spPr>
      </p:pic>
      <p:pic>
        <p:nvPicPr>
          <p:cNvPr id="11" name="Picture 3" descr="F:\diee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0615" y="219008"/>
            <a:ext cx="1000132" cy="1064361"/>
          </a:xfrm>
          <a:prstGeom prst="rect">
            <a:avLst/>
          </a:prstGeom>
          <a:noFill/>
        </p:spPr>
      </p:pic>
      <p:cxnSp>
        <p:nvCxnSpPr>
          <p:cNvPr id="12" name="Connettore 1 11"/>
          <p:cNvCxnSpPr/>
          <p:nvPr/>
        </p:nvCxnSpPr>
        <p:spPr>
          <a:xfrm>
            <a:off x="142844" y="1500174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6"/>
          <p:cNvSpPr txBox="1">
            <a:spLocks noChangeArrowheads="1"/>
          </p:cNvSpPr>
          <p:nvPr/>
        </p:nvSpPr>
        <p:spPr bwMode="auto">
          <a:xfrm>
            <a:off x="-32" y="188117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TESTO UNICO EDILIZIA</a:t>
            </a:r>
          </a:p>
          <a:p>
            <a:pPr algn="ctr">
              <a:defRPr/>
            </a:pPr>
            <a:r>
              <a:rPr lang="it-IT" sz="2800" b="1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D.P.R. 380/2001</a:t>
            </a:r>
          </a:p>
        </p:txBody>
      </p:sp>
      <p:cxnSp>
        <p:nvCxnSpPr>
          <p:cNvPr id="23" name="Connettore 1 22"/>
          <p:cNvCxnSpPr/>
          <p:nvPr/>
        </p:nvCxnSpPr>
        <p:spPr>
          <a:xfrm flipV="1">
            <a:off x="142844" y="1643050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F339F4CC-E782-9B48-AEAA-4CAB1AFD91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00" y="145594"/>
            <a:ext cx="744124" cy="11269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4DB713-60FE-404D-B1C0-9E08C94F13B2}"/>
              </a:ext>
            </a:extLst>
          </p:cNvPr>
          <p:cNvSpPr txBox="1"/>
          <p:nvPr/>
        </p:nvSpPr>
        <p:spPr>
          <a:xfrm>
            <a:off x="432129" y="4429132"/>
            <a:ext cx="83547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C00000"/>
                </a:solidFill>
                <a:hlinkClick r:id="rId6" action="ppaction://hlinkfile"/>
              </a:rPr>
              <a:t>Art. 94-bis (Disciplina degli interventi strutturali in zone sismiche)</a:t>
            </a:r>
            <a:endParaRPr lang="it-IT" sz="2200" dirty="0">
              <a:solidFill>
                <a:srgbClr val="C00000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71472" y="3105835"/>
            <a:ext cx="79296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C00000"/>
                </a:solidFill>
                <a:hlinkClick r:id="rId7" action="ppaction://hlinkfile"/>
              </a:rPr>
              <a:t>Art. 3 D.L. 18 Aprile 2019 N. 32, Coordinato con la legge di conversione 14 giugno 2019 n. 55</a:t>
            </a:r>
            <a:endParaRPr lang="it-IT" sz="2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55217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144463" y="6669088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/>
        </p:nvCxnSpPr>
        <p:spPr>
          <a:xfrm flipV="1">
            <a:off x="144463" y="6524625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142844" y="1500174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V="1">
            <a:off x="142844" y="1643050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>
            <a:spLocks noChangeArrowheads="1"/>
          </p:cNvSpPr>
          <p:nvPr/>
        </p:nvSpPr>
        <p:spPr bwMode="auto">
          <a:xfrm>
            <a:off x="0" y="1709686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20725">
              <a:defRPr/>
            </a:pPr>
            <a:r>
              <a:rPr lang="it-IT" sz="2000" b="1" cap="all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strutture</a:t>
            </a:r>
          </a:p>
          <a:p>
            <a:pPr marL="720725">
              <a:defRPr/>
            </a:pPr>
            <a:endParaRPr lang="it-IT" sz="2000" b="1" dirty="0">
              <a:solidFill>
                <a:srgbClr val="00B05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defRPr/>
            </a:pPr>
            <a:r>
              <a:rPr lang="it-IT" sz="2000" b="1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</a:rPr>
              <a:t>Regione Siciliana: DDG 189/2019  - DDG 8/2020 – DDG 344/2020:</a:t>
            </a:r>
          </a:p>
          <a:p>
            <a:pPr marL="1795463" indent="-1074738">
              <a:defRPr/>
            </a:pPr>
            <a:endParaRPr lang="it-IT" sz="2000" b="1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2" action="ppaction://hlinkfile"/>
              </a:rPr>
              <a:t>DDG 189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3" action="ppaction://hlinkfile"/>
              </a:rPr>
              <a:t>ALLEGATO A DDG 189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4" action="ppaction://hlinkfile"/>
              </a:rPr>
              <a:t>NOTE AL DDG 189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defRPr/>
            </a:pP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5" action="ppaction://hlinkfile"/>
              </a:rPr>
              <a:t>LEGGE 12 DICEMBRE 2019, N. 156</a:t>
            </a:r>
            <a:endParaRPr lang="it-IT" sz="2000" b="1" u="sng" dirty="0">
              <a:solidFill>
                <a:schemeClr val="accent1">
                  <a:lumMod val="50000"/>
                </a:schemeClr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6" action="ppaction://hlinkfile"/>
              </a:rPr>
              <a:t>DDG 8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ea typeface="Verdana" pitchFamily="34" charset="0"/>
                <a:cs typeface="Arial" pitchFamily="34" charset="0"/>
                <a:hlinkClick r:id="rId7" action="ppaction://hlinkfile"/>
              </a:rPr>
              <a:t>ALLEGATO A DDG 8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j-lt"/>
                <a:hlinkClick r:id="rId8" action="ppaction://hlinkfile"/>
              </a:rPr>
              <a:t>DECRETO 30 APRILE 2020 – MIT</a:t>
            </a:r>
            <a:endParaRPr lang="it-IT" sz="2000" b="1" u="sng" dirty="0">
              <a:solidFill>
                <a:srgbClr val="FF0000"/>
              </a:solidFill>
              <a:latin typeface="+mj-lt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j-lt"/>
                <a:hlinkClick r:id="rId9" action="ppaction://hlinkfile"/>
              </a:rPr>
              <a:t>DDG 344 /2020</a:t>
            </a:r>
            <a:endParaRPr lang="it-IT" sz="2000" b="1" u="sng" dirty="0">
              <a:solidFill>
                <a:srgbClr val="FF0000"/>
              </a:solidFill>
              <a:latin typeface="+mj-lt"/>
            </a:endParaRPr>
          </a:p>
          <a:p>
            <a:pPr marL="1795463" indent="-1074738">
              <a:buFontTx/>
              <a:buChar char="-"/>
              <a:defRPr/>
            </a:pPr>
            <a:r>
              <a:rPr lang="it-IT" sz="2000" b="1" u="sng" dirty="0">
                <a:solidFill>
                  <a:srgbClr val="FF0000"/>
                </a:solidFill>
                <a:latin typeface="+mn-lt"/>
                <a:hlinkClick r:id="rId10" action="ppaction://hlinkfile"/>
              </a:rPr>
              <a:t>Allegato A al DDG n. 344 del 19 maggio 2020 </a:t>
            </a:r>
            <a:endParaRPr lang="it-IT" sz="2000" b="1" u="sng" dirty="0">
              <a:solidFill>
                <a:srgbClr val="FF0000"/>
              </a:solidFill>
              <a:latin typeface="+mn-lt"/>
              <a:ea typeface="Verdana" pitchFamily="34" charset="0"/>
              <a:cs typeface="Arial" pitchFamily="34" charset="0"/>
            </a:endParaRPr>
          </a:p>
        </p:txBody>
      </p:sp>
      <p:pic>
        <p:nvPicPr>
          <p:cNvPr id="12" name="Picture 2" descr="C:\Documents and Settings\Mario\Desktop\LOGO_ORDINE.jpg">
            <a:extLst>
              <a:ext uri="{FF2B5EF4-FFF2-40B4-BE49-F238E27FC236}">
                <a16:creationId xmlns:a16="http://schemas.microsoft.com/office/drawing/2014/main" id="{2D810CAD-E249-2648-9540-7E96B5D11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14100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dicar.png">
            <a:extLst>
              <a:ext uri="{FF2B5EF4-FFF2-40B4-BE49-F238E27FC236}">
                <a16:creationId xmlns:a16="http://schemas.microsoft.com/office/drawing/2014/main" id="{24062137-9817-0F46-92AF-CE41B7A45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55572" y="65070"/>
            <a:ext cx="1087425" cy="1288018"/>
          </a:xfrm>
          <a:prstGeom prst="rect">
            <a:avLst/>
          </a:prstGeom>
          <a:noFill/>
        </p:spPr>
      </p:pic>
      <p:pic>
        <p:nvPicPr>
          <p:cNvPr id="14" name="Picture 3" descr="F:\dieei.jpg">
            <a:extLst>
              <a:ext uri="{FF2B5EF4-FFF2-40B4-BE49-F238E27FC236}">
                <a16:creationId xmlns:a16="http://schemas.microsoft.com/office/drawing/2014/main" id="{8505AD79-EB8E-4046-9FA1-BBE277C62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00615" y="219008"/>
            <a:ext cx="1000132" cy="1064361"/>
          </a:xfrm>
          <a:prstGeom prst="rect">
            <a:avLst/>
          </a:prstGeom>
          <a:noFill/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C89094D4-2AE8-F24E-9739-D0EB9E96861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00" y="145594"/>
            <a:ext cx="744124" cy="112697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3"/>
          <p:cNvCxnSpPr/>
          <p:nvPr/>
        </p:nvCxnSpPr>
        <p:spPr>
          <a:xfrm>
            <a:off x="144463" y="6669088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1 4"/>
          <p:cNvCxnSpPr/>
          <p:nvPr/>
        </p:nvCxnSpPr>
        <p:spPr>
          <a:xfrm flipV="1">
            <a:off x="144463" y="6524625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6"/>
          <p:cNvSpPr txBox="1">
            <a:spLocks noChangeArrowheads="1"/>
          </p:cNvSpPr>
          <p:nvPr/>
        </p:nvSpPr>
        <p:spPr bwMode="auto">
          <a:xfrm>
            <a:off x="0" y="350693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4000" b="1" dirty="0">
                <a:solidFill>
                  <a:srgbClr val="00B050"/>
                </a:solidFill>
                <a:latin typeface="+mn-lt"/>
                <a:ea typeface="Verdana" pitchFamily="34" charset="0"/>
                <a:cs typeface="Arial" pitchFamily="34" charset="0"/>
              </a:rPr>
              <a:t>GRAZIE PER L’ ATTENZIONE</a:t>
            </a:r>
          </a:p>
        </p:txBody>
      </p:sp>
      <p:cxnSp>
        <p:nvCxnSpPr>
          <p:cNvPr id="15" name="Connettore 1 14"/>
          <p:cNvCxnSpPr/>
          <p:nvPr/>
        </p:nvCxnSpPr>
        <p:spPr>
          <a:xfrm>
            <a:off x="142844" y="1500174"/>
            <a:ext cx="8855075" cy="0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V="1">
            <a:off x="142844" y="1643050"/>
            <a:ext cx="8855075" cy="0"/>
          </a:xfrm>
          <a:prstGeom prst="line">
            <a:avLst/>
          </a:prstGeom>
          <a:ln w="57150">
            <a:solidFill>
              <a:srgbClr val="008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Documents and Settings\Mario\Desktop\LOGO_ORDINE.jpg">
            <a:extLst>
              <a:ext uri="{FF2B5EF4-FFF2-40B4-BE49-F238E27FC236}">
                <a16:creationId xmlns:a16="http://schemas.microsoft.com/office/drawing/2014/main" id="{D7E5EA7C-B3C4-CD48-9517-C8A96B0B9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008"/>
            <a:ext cx="117792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dicar.png">
            <a:extLst>
              <a:ext uri="{FF2B5EF4-FFF2-40B4-BE49-F238E27FC236}">
                <a16:creationId xmlns:a16="http://schemas.microsoft.com/office/drawing/2014/main" id="{B25E0D5C-B6D7-B543-AD0E-E176296F2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5572" y="65070"/>
            <a:ext cx="1087425" cy="1288018"/>
          </a:xfrm>
          <a:prstGeom prst="rect">
            <a:avLst/>
          </a:prstGeom>
          <a:noFill/>
        </p:spPr>
      </p:pic>
      <p:pic>
        <p:nvPicPr>
          <p:cNvPr id="17" name="Picture 3" descr="F:\dieei.jpg">
            <a:extLst>
              <a:ext uri="{FF2B5EF4-FFF2-40B4-BE49-F238E27FC236}">
                <a16:creationId xmlns:a16="http://schemas.microsoft.com/office/drawing/2014/main" id="{A1AD411F-2A74-344F-B1FA-462D79950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0615" y="219008"/>
            <a:ext cx="1000132" cy="1064361"/>
          </a:xfrm>
          <a:prstGeom prst="rect">
            <a:avLst/>
          </a:prstGeom>
          <a:noFill/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5DD8E9B4-CC0C-6940-81C1-425D040DF8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700" y="145594"/>
            <a:ext cx="744124" cy="112697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137</Words>
  <Application>Microsoft Office PowerPoint</Application>
  <PresentationFormat>Presentazione su schermo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Ing. Carmelo Grasso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Carmelo Grasso</dc:creator>
  <cp:lastModifiedBy>Giuseppe</cp:lastModifiedBy>
  <cp:revision>308</cp:revision>
  <dcterms:created xsi:type="dcterms:W3CDTF">2002-11-18T16:10:04Z</dcterms:created>
  <dcterms:modified xsi:type="dcterms:W3CDTF">2020-10-31T18:26:50Z</dcterms:modified>
</cp:coreProperties>
</file>